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42" r:id="rId2"/>
    <p:sldId id="343" r:id="rId3"/>
    <p:sldId id="348" r:id="rId4"/>
    <p:sldId id="259" r:id="rId5"/>
    <p:sldId id="260" r:id="rId6"/>
    <p:sldId id="257" r:id="rId7"/>
    <p:sldId id="258" r:id="rId8"/>
    <p:sldId id="349" r:id="rId9"/>
    <p:sldId id="261" r:id="rId10"/>
    <p:sldId id="263" r:id="rId11"/>
    <p:sldId id="350" r:id="rId12"/>
    <p:sldId id="351" r:id="rId13"/>
    <p:sldId id="352" r:id="rId14"/>
    <p:sldId id="353" r:id="rId15"/>
    <p:sldId id="354" r:id="rId16"/>
    <p:sldId id="355" r:id="rId17"/>
    <p:sldId id="358" r:id="rId18"/>
    <p:sldId id="359" r:id="rId19"/>
    <p:sldId id="360" r:id="rId20"/>
    <p:sldId id="361" r:id="rId21"/>
    <p:sldId id="362" r:id="rId22"/>
    <p:sldId id="363" r:id="rId23"/>
    <p:sldId id="364" r:id="rId24"/>
    <p:sldId id="365" r:id="rId25"/>
    <p:sldId id="366" r:id="rId26"/>
    <p:sldId id="367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46" r:id="rId36"/>
    <p:sldId id="34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1" autoAdjust="0"/>
    <p:restoredTop sz="94660"/>
  </p:normalViewPr>
  <p:slideViewPr>
    <p:cSldViewPr snapToGrid="0">
      <p:cViewPr varScale="1">
        <p:scale>
          <a:sx n="74" d="100"/>
          <a:sy n="74" d="100"/>
        </p:scale>
        <p:origin x="3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41D24C-04DA-4D4D-B4C1-79EDAB74CED3}" type="datetimeFigureOut">
              <a:rPr lang="en-IN" smtClean="0"/>
              <a:t>27-06-2024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FB5C5E-FC92-46DE-B793-EEC0371610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047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FB5C5E-FC92-46DE-B793-EEC0371610C9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850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6DD7-71B8-4429-A245-E86E4C4B1F5A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ADA-1CC6-42AA-905C-4990FDC2A7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6261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6DD7-71B8-4429-A245-E86E4C4B1F5A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ADA-1CC6-42AA-905C-4990FDC2A7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1558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6DD7-71B8-4429-A245-E86E4C4B1F5A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ADA-1CC6-42AA-905C-4990FDC2A7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017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6DD7-71B8-4429-A245-E86E4C4B1F5A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ADA-1CC6-42AA-905C-4990FDC2A7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823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6DD7-71B8-4429-A245-E86E4C4B1F5A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ADA-1CC6-42AA-905C-4990FDC2A7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47224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6DD7-71B8-4429-A245-E86E4C4B1F5A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ADA-1CC6-42AA-905C-4990FDC2A7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26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6DD7-71B8-4429-A245-E86E4C4B1F5A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ADA-1CC6-42AA-905C-4990FDC2A7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83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6DD7-71B8-4429-A245-E86E4C4B1F5A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ADA-1CC6-42AA-905C-4990FDC2A7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00824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6DD7-71B8-4429-A245-E86E4C4B1F5A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ADA-1CC6-42AA-905C-4990FDC2A7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520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6DD7-71B8-4429-A245-E86E4C4B1F5A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ADA-1CC6-42AA-905C-4990FDC2A7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5131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6DD7-71B8-4429-A245-E86E4C4B1F5A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C3ADA-1CC6-42AA-905C-4990FDC2A7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403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76DD7-71B8-4429-A245-E86E4C4B1F5A}" type="datetimeFigureOut">
              <a:rPr lang="en-IN" smtClean="0"/>
              <a:t>26-06-2024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C3ADA-1CC6-42AA-905C-4990FDC2A75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225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vsk2376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7383"/>
          <a:stretch/>
        </p:blipFill>
        <p:spPr>
          <a:xfrm>
            <a:off x="3352799" y="524441"/>
            <a:ext cx="5486400" cy="12266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109912" y="5191125"/>
            <a:ext cx="5972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SIDDHANI VAMSI SAI KUMAR</a:t>
            </a:r>
          </a:p>
          <a:p>
            <a:pPr algn="ctr"/>
            <a:r>
              <a:rPr lang="en-US" dirty="0">
                <a:hlinkClick r:id="rId3"/>
              </a:rPr>
              <a:t>svsk2376@gmail.com</a:t>
            </a:r>
            <a:endParaRPr lang="en-US" dirty="0"/>
          </a:p>
          <a:p>
            <a:pPr algn="ctr"/>
            <a:r>
              <a:rPr lang="en-US" dirty="0"/>
              <a:t>7678203747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1939380" y="2152234"/>
            <a:ext cx="83132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b="1" i="0" u="none" strike="noStrike" baseline="0" dirty="0">
                <a:solidFill>
                  <a:schemeClr val="accent5">
                    <a:lumMod val="75000"/>
                  </a:schemeClr>
                </a:solidFill>
                <a:latin typeface="ArialMT"/>
              </a:rPr>
              <a:t>AWS Solutions Architect Training</a:t>
            </a:r>
            <a:endParaRPr lang="en-IN" sz="4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39273" y="3229209"/>
            <a:ext cx="95134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345A89"/>
                </a:solidFill>
                <a:latin typeface="Cambria" panose="02040503050406030204" pitchFamily="18" charset="0"/>
              </a:rPr>
              <a:t>Module-7: Database Services</a:t>
            </a:r>
            <a:endParaRPr lang="en-IN" sz="3200" b="1" dirty="0">
              <a:solidFill>
                <a:srgbClr val="345A89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16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75" y="1060347"/>
            <a:ext cx="7140559" cy="524301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25443" y="3003458"/>
            <a:ext cx="3843357" cy="3469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8220364" y="2370688"/>
            <a:ext cx="363799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We’ve successfully set up a </a:t>
            </a:r>
            <a:r>
              <a:rPr lang="en-US" sz="2400" dirty="0" err="1"/>
              <a:t>MariaDB</a:t>
            </a:r>
            <a:r>
              <a:rPr lang="en-US" sz="2400" dirty="0"/>
              <a:t> RDS instance and connect to it from both a Windows SQL client and a Linux-based EC2 instance.</a:t>
            </a:r>
            <a:endParaRPr lang="en-IN" sz="2400" dirty="0"/>
          </a:p>
        </p:txBody>
      </p:sp>
      <p:sp>
        <p:nvSpPr>
          <p:cNvPr id="9" name="Rectangle 8"/>
          <p:cNvSpPr/>
          <p:nvPr/>
        </p:nvSpPr>
        <p:spPr>
          <a:xfrm>
            <a:off x="8220363" y="5472364"/>
            <a:ext cx="3637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Next, we’ll do </a:t>
            </a:r>
            <a:r>
              <a:rPr lang="en-US" sz="2400" dirty="0" err="1"/>
              <a:t>AuroraDB</a:t>
            </a:r>
            <a:r>
              <a:rPr lang="en-US" sz="2400" dirty="0"/>
              <a:t> Assignment</a:t>
            </a:r>
            <a:endParaRPr lang="en-IN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47651" y="270987"/>
            <a:ext cx="3418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MariaDB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429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28" y="1360849"/>
            <a:ext cx="4758494" cy="53323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6" name="Rectangle 55"/>
          <p:cNvSpPr/>
          <p:nvPr/>
        </p:nvSpPr>
        <p:spPr>
          <a:xfrm>
            <a:off x="655445" y="2389247"/>
            <a:ext cx="2226301" cy="621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2714524" y="1887424"/>
            <a:ext cx="2398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Choose standard create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743" y="831307"/>
            <a:ext cx="7173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 to AWS Management Console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RDS  Databases  Create Database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55446" y="3805514"/>
            <a:ext cx="2226300" cy="7849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2631412" y="3361980"/>
            <a:ext cx="1891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Choose </a:t>
            </a:r>
            <a:r>
              <a:rPr lang="en-US" dirty="0" err="1">
                <a:solidFill>
                  <a:srgbClr val="FF0000"/>
                </a:solidFill>
              </a:rPr>
              <a:t>AuroraDB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361380" y="1305938"/>
            <a:ext cx="27524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Templates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Dev/Test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18" y="1887423"/>
            <a:ext cx="5075360" cy="457239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/>
          <p:cNvSpPr txBox="1"/>
          <p:nvPr/>
        </p:nvSpPr>
        <p:spPr>
          <a:xfrm>
            <a:off x="247651" y="270987"/>
            <a:ext cx="3418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AuroraDB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7573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6" grpId="0"/>
      <p:bldP spid="8" grpId="0" animBg="1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166" y="1290921"/>
            <a:ext cx="4653268" cy="489744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353423" y="2320699"/>
            <a:ext cx="1154616" cy="2768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7394331" y="1951367"/>
            <a:ext cx="3445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 a name to the initial database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19" y="927792"/>
            <a:ext cx="5082980" cy="26748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019" y="3785451"/>
            <a:ext cx="5044877" cy="27510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5136909" y="373794"/>
            <a:ext cx="6925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Keep default settings for Connectivity, Tags and Database Authentication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78703" y="921589"/>
            <a:ext cx="4653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 to Additional Configuration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43068" y="6351843"/>
            <a:ext cx="5685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Keep the remaining settings to defaults and click on Create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7651" y="270987"/>
            <a:ext cx="3418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AuroraDB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4394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00" y="890591"/>
            <a:ext cx="11125398" cy="52984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398455" y="4313777"/>
            <a:ext cx="877981" cy="6461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2586182" y="6254873"/>
            <a:ext cx="68349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Let’s create read replicas in 2 different </a:t>
            </a:r>
            <a:r>
              <a:rPr lang="en-US" dirty="0" err="1">
                <a:solidFill>
                  <a:srgbClr val="FF0000"/>
                </a:solidFill>
              </a:rPr>
              <a:t>Azs</a:t>
            </a:r>
            <a:r>
              <a:rPr lang="en-US" dirty="0">
                <a:solidFill>
                  <a:srgbClr val="FF0000"/>
                </a:solidFill>
              </a:rPr>
              <a:t>. Go to Actions -&gt; Add reader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79357" y="455467"/>
            <a:ext cx="40332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database is created and is available now. 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7710594" y="4701507"/>
            <a:ext cx="2264678" cy="276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247651" y="270987"/>
            <a:ext cx="3418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AuroraDB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2095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5" grpId="0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015" y="848629"/>
            <a:ext cx="5393105" cy="54002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6336144" y="4302816"/>
            <a:ext cx="4987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Keep the remaining settings to defaults and click on Add Reader</a:t>
            </a:r>
            <a:endParaRPr lang="en-IN" sz="1400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594" y="848629"/>
            <a:ext cx="5730737" cy="29415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47651" y="270987"/>
            <a:ext cx="3418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AuroraDB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40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50" y="914400"/>
            <a:ext cx="11140694" cy="36068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2813643" y="4093850"/>
            <a:ext cx="2875958" cy="247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892232" y="4870801"/>
            <a:ext cx="10473380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Read replica is getting created. Meanwhile, we go and create another read replica in a different AZ.</a:t>
            </a:r>
          </a:p>
          <a:p>
            <a:pPr algn="ctr"/>
            <a:endParaRPr lang="en-US" sz="2000" dirty="0">
              <a:solidFill>
                <a:srgbClr val="FF0000"/>
              </a:solidFill>
            </a:endParaRP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Choose cluster </a:t>
            </a:r>
            <a:r>
              <a:rPr lang="en-US" sz="2000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rgbClr val="FF0000"/>
                </a:solidFill>
              </a:rPr>
              <a:t>Go to Actions -&gt; Add reader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51" y="270987"/>
            <a:ext cx="3418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AuroraDB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664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1" y="801030"/>
            <a:ext cx="5090601" cy="51820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524" y="1015309"/>
            <a:ext cx="5090601" cy="26291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8765309" y="2572471"/>
            <a:ext cx="16533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AZ is ap-south-1b.</a:t>
            </a:r>
            <a:endParaRPr lang="en-IN" sz="1400" b="1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36144" y="4302816"/>
            <a:ext cx="4987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Keep the remaining settings to defaults and click on Add Reader</a:t>
            </a:r>
            <a:endParaRPr lang="en-IN" sz="1400" b="1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6144" y="5457361"/>
            <a:ext cx="49876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Similarly it’ll create one more read replica and you can run SQL commands directly from the terminal.  Let’s proceed to 3</a:t>
            </a:r>
            <a:r>
              <a:rPr lang="en-US" sz="1400" baseline="30000" dirty="0">
                <a:solidFill>
                  <a:srgbClr val="FF0000"/>
                </a:solidFill>
              </a:rPr>
              <a:t>rd</a:t>
            </a:r>
            <a:r>
              <a:rPr lang="en-US" sz="1400" dirty="0">
                <a:solidFill>
                  <a:srgbClr val="FF0000"/>
                </a:solidFill>
              </a:rPr>
              <a:t> assignment on </a:t>
            </a:r>
            <a:r>
              <a:rPr lang="en-US" sz="1400" b="1" dirty="0" err="1">
                <a:solidFill>
                  <a:srgbClr val="FF0000"/>
                </a:solidFill>
              </a:rPr>
              <a:t>DynamoDB</a:t>
            </a:r>
            <a:endParaRPr lang="en-IN" sz="1400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7651" y="270987"/>
            <a:ext cx="3418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AuroraDB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6432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98" y="1360849"/>
            <a:ext cx="5151566" cy="504487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495743" y="831307"/>
            <a:ext cx="617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 to AWS Management Console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dirty="0" err="1">
                <a:solidFill>
                  <a:srgbClr val="FF0000"/>
                </a:solidFill>
                <a:sym typeface="Wingdings" panose="05000000000000000000" pitchFamily="2" charset="2"/>
              </a:rPr>
              <a:t>DynamoDB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  Create Table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88873" y="1583029"/>
            <a:ext cx="57597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Keep the remaining settings as it is and click on Create Table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37378" y="3133497"/>
            <a:ext cx="5662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AWS will create the table, which may take a few moments.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51" y="270987"/>
            <a:ext cx="3881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DynamoDB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395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49" y="962663"/>
            <a:ext cx="10199924" cy="27160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826" y="3970301"/>
            <a:ext cx="9275370" cy="25837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3319801" y="1409085"/>
            <a:ext cx="4456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Table is ready. Let’s add 5 Items to this Table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753910" y="4444228"/>
            <a:ext cx="2240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on Explore Items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775893" y="5386941"/>
            <a:ext cx="1839162" cy="2657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247651" y="270987"/>
            <a:ext cx="3881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DynamoDB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3187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074" y="1129763"/>
            <a:ext cx="9919852" cy="45984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5985165" y="4024122"/>
            <a:ext cx="2346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Click on Create Item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90327" y="5191033"/>
            <a:ext cx="1099128" cy="3600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extBox 5"/>
          <p:cNvSpPr txBox="1"/>
          <p:nvPr/>
        </p:nvSpPr>
        <p:spPr>
          <a:xfrm>
            <a:off x="247651" y="270987"/>
            <a:ext cx="3881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DynamoDB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83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3956" y="1517139"/>
            <a:ext cx="297953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>
                <a:solidFill>
                  <a:schemeClr val="accent5">
                    <a:lumMod val="75000"/>
                  </a:schemeClr>
                </a:solidFill>
              </a:rPr>
              <a:t>Problem Statements: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41984" y="1227194"/>
            <a:ext cx="1611908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92D050"/>
                </a:solidFill>
              </a:rPr>
              <a:t>MariaDB</a:t>
            </a:r>
            <a:r>
              <a:rPr lang="en-US" sz="2000" b="1" dirty="0">
                <a:solidFill>
                  <a:srgbClr val="92D050"/>
                </a:solidFill>
              </a:rPr>
              <a:t>:</a:t>
            </a:r>
            <a:endParaRPr lang="en-IN" sz="2000" b="1" dirty="0">
              <a:solidFill>
                <a:srgbClr val="92D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1219" y="2847569"/>
            <a:ext cx="1602672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92D050"/>
                </a:solidFill>
              </a:rPr>
              <a:t>AuroraDB</a:t>
            </a:r>
            <a:r>
              <a:rPr lang="en-US" sz="2000" b="1" dirty="0">
                <a:solidFill>
                  <a:srgbClr val="92D050"/>
                </a:solidFill>
              </a:rPr>
              <a:t>:</a:t>
            </a:r>
            <a:endParaRPr lang="en-IN" sz="2000" b="1" dirty="0">
              <a:solidFill>
                <a:srgbClr val="92D05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51219" y="4043151"/>
            <a:ext cx="1602672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92D050"/>
                </a:solidFill>
              </a:rPr>
              <a:t>DynamoDB</a:t>
            </a:r>
            <a:r>
              <a:rPr lang="en-US" sz="2000" b="1" dirty="0">
                <a:solidFill>
                  <a:srgbClr val="92D050"/>
                </a:solidFill>
              </a:rPr>
              <a:t>:</a:t>
            </a:r>
            <a:endParaRPr lang="en-IN" sz="2000" b="1" dirty="0">
              <a:solidFill>
                <a:srgbClr val="92D05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541983" y="1627304"/>
            <a:ext cx="8446816" cy="10772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1. Create a </a:t>
            </a:r>
            <a:r>
              <a:rPr lang="en-US" sz="1600" dirty="0" err="1"/>
              <a:t>MariaDB</a:t>
            </a:r>
            <a:r>
              <a:rPr lang="en-US" sz="1600" dirty="0"/>
              <a:t> Engine based RDS Database.</a:t>
            </a:r>
          </a:p>
          <a:p>
            <a:r>
              <a:rPr lang="en-US" sz="1600" dirty="0"/>
              <a:t>2. Connect to the DB using the following ways:</a:t>
            </a:r>
          </a:p>
          <a:p>
            <a:r>
              <a:rPr lang="en-US" sz="1600" dirty="0"/>
              <a:t>	a. SQL Client for Windows</a:t>
            </a:r>
          </a:p>
          <a:p>
            <a:r>
              <a:rPr lang="en-US" sz="1600" dirty="0"/>
              <a:t>	b. Linux based EC2 Instance</a:t>
            </a:r>
            <a:endParaRPr lang="en-IN" sz="1600" dirty="0"/>
          </a:p>
        </p:txBody>
      </p:sp>
      <p:sp>
        <p:nvSpPr>
          <p:cNvPr id="14" name="Rectangle 13"/>
          <p:cNvSpPr/>
          <p:nvPr/>
        </p:nvSpPr>
        <p:spPr>
          <a:xfrm>
            <a:off x="3452678" y="300270"/>
            <a:ext cx="85453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You work for XYZ Corporation. Their application requires a SQL service that can store data which can be retrieved if required. Implement a suitable RDS engine </a:t>
            </a:r>
            <a:r>
              <a:rPr lang="en-IN" dirty="0"/>
              <a:t>for the same.</a:t>
            </a:r>
          </a:p>
          <a:p>
            <a:r>
              <a:rPr lang="en-US" b="1" dirty="0"/>
              <a:t>While migrating, you are asked to perform the following </a:t>
            </a:r>
            <a:r>
              <a:rPr lang="en-IN" b="1" dirty="0"/>
              <a:t>tasks:</a:t>
            </a:r>
          </a:p>
        </p:txBody>
      </p:sp>
      <p:sp>
        <p:nvSpPr>
          <p:cNvPr id="2" name="Rectangle 1"/>
          <p:cNvSpPr/>
          <p:nvPr/>
        </p:nvSpPr>
        <p:spPr>
          <a:xfrm>
            <a:off x="3452678" y="3385633"/>
            <a:ext cx="8437580" cy="5847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ArialMT"/>
              </a:rPr>
              <a:t>1. Create an </a:t>
            </a:r>
            <a:r>
              <a:rPr lang="en-US" sz="1600" dirty="0" err="1">
                <a:latin typeface="ArialMT"/>
              </a:rPr>
              <a:t>AuroraDB</a:t>
            </a:r>
            <a:r>
              <a:rPr lang="en-US" sz="1600" dirty="0">
                <a:latin typeface="ArialMT"/>
              </a:rPr>
              <a:t> Engine based RDS Database.</a:t>
            </a:r>
          </a:p>
          <a:p>
            <a:r>
              <a:rPr lang="en-US" sz="1600" dirty="0">
                <a:latin typeface="ArialMT"/>
              </a:rPr>
              <a:t>2. Create 2 Read Replicas in different availability zones for better </a:t>
            </a:r>
            <a:r>
              <a:rPr lang="en-IN" sz="1600" dirty="0">
                <a:latin typeface="ArialMT"/>
              </a:rPr>
              <a:t>infrastructure availability.</a:t>
            </a:r>
            <a:endParaRPr lang="en-IN" sz="1600" dirty="0"/>
          </a:p>
        </p:txBody>
      </p:sp>
      <p:sp>
        <p:nvSpPr>
          <p:cNvPr id="11" name="Rectangle 10"/>
          <p:cNvSpPr/>
          <p:nvPr/>
        </p:nvSpPr>
        <p:spPr>
          <a:xfrm>
            <a:off x="3546601" y="4443261"/>
            <a:ext cx="8437580" cy="5847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ArialMT"/>
              </a:rPr>
              <a:t>1. Create an </a:t>
            </a:r>
            <a:r>
              <a:rPr lang="en-US" sz="1600" dirty="0" err="1">
                <a:latin typeface="ArialMT"/>
              </a:rPr>
              <a:t>AuroraDB</a:t>
            </a:r>
            <a:r>
              <a:rPr lang="en-US" sz="1600" dirty="0">
                <a:latin typeface="ArialMT"/>
              </a:rPr>
              <a:t> Engine based RDS Database.</a:t>
            </a:r>
          </a:p>
          <a:p>
            <a:r>
              <a:rPr lang="en-US" sz="1600" dirty="0">
                <a:latin typeface="ArialMT"/>
              </a:rPr>
              <a:t>2. Create 2 Read Replicas in different availability zones for better </a:t>
            </a:r>
            <a:r>
              <a:rPr lang="en-IN" sz="1600" dirty="0">
                <a:latin typeface="ArialMT"/>
              </a:rPr>
              <a:t>infrastructure availability.</a:t>
            </a:r>
            <a:endParaRPr lang="en-IN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537367" y="5285444"/>
            <a:ext cx="1602672" cy="4001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92D050"/>
                </a:solidFill>
              </a:rPr>
              <a:t>Redshift:</a:t>
            </a:r>
            <a:endParaRPr lang="en-IN" sz="2000" b="1" dirty="0">
              <a:solidFill>
                <a:srgbClr val="92D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32749" y="5685554"/>
            <a:ext cx="8437580" cy="107721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latin typeface="ArialMT"/>
              </a:rPr>
              <a:t>1. Create a Redshift Data warehouse.</a:t>
            </a:r>
          </a:p>
          <a:p>
            <a:r>
              <a:rPr lang="en-US" sz="1600" dirty="0">
                <a:latin typeface="ArialMT"/>
              </a:rPr>
              <a:t>2. Using the query editor:</a:t>
            </a:r>
          </a:p>
          <a:p>
            <a:r>
              <a:rPr lang="en-US" sz="1600" dirty="0">
                <a:latin typeface="ArialMT"/>
              </a:rPr>
              <a:t>	a. Load some data</a:t>
            </a:r>
          </a:p>
          <a:p>
            <a:r>
              <a:rPr lang="en-US" sz="1600" dirty="0">
                <a:latin typeface="ArialMT"/>
              </a:rPr>
              <a:t>	b. Query the data</a:t>
            </a:r>
            <a:endParaRPr lang="en-IN" sz="1600" dirty="0"/>
          </a:p>
        </p:txBody>
      </p:sp>
    </p:spTree>
    <p:extLst>
      <p:ext uri="{BB962C8B-B14F-4D97-AF65-F5344CB8AC3E}">
        <p14:creationId xmlns:p14="http://schemas.microsoft.com/office/powerpoint/2010/main" val="298223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  <p:bldP spid="10" grpId="0" animBg="1"/>
      <p:bldP spid="13" grpId="0" animBg="1"/>
      <p:bldP spid="14" grpId="0"/>
      <p:bldP spid="2" grpId="0" animBg="1"/>
      <p:bldP spid="11" grpId="0" animBg="1"/>
      <p:bldP spid="12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36" y="837541"/>
            <a:ext cx="10552004" cy="37545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10237012" y="4241477"/>
            <a:ext cx="1077532" cy="3506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2909455" y="2021435"/>
            <a:ext cx="5292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Add the required attribute and their values and Click on Create Item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25378" y="4795509"/>
            <a:ext cx="2844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Similarly create 4 more items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7651" y="270987"/>
            <a:ext cx="3881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DynamoDB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0113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87" y="759011"/>
            <a:ext cx="9365670" cy="450870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3746515" y="3844469"/>
            <a:ext cx="3448611" cy="14232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547656" y="5591236"/>
            <a:ext cx="335008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5 Items are added successfully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76530" y="6114810"/>
            <a:ext cx="8062976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Let’s take the backup and delete this table. Go to Backup from the left menu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7651" y="270987"/>
            <a:ext cx="3881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DynamoDB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98561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153" y="671097"/>
            <a:ext cx="5143946" cy="59593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6585525" y="5846925"/>
            <a:ext cx="18195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Click on Create backup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23199" y="6363957"/>
            <a:ext cx="946372" cy="2942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247651" y="270987"/>
            <a:ext cx="3881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DynamoDB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5205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30" y="3710253"/>
            <a:ext cx="11019475" cy="25224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30" y="886692"/>
            <a:ext cx="11075250" cy="25353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3546764" y="1554851"/>
            <a:ext cx="74168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Backup job is created. It’ll take some time to backup the table. we can go and delete the table 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8908" y="3146341"/>
            <a:ext cx="10797310" cy="2757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6982690" y="3814500"/>
            <a:ext cx="3112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Select the table and click on Delete.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27128" y="4235647"/>
            <a:ext cx="886690" cy="3640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247651" y="270987"/>
            <a:ext cx="3881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DynamoDB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7008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83" y="823526"/>
            <a:ext cx="5715495" cy="552497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5541813" y="5525042"/>
            <a:ext cx="13272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click on Delete.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00870" y="5946189"/>
            <a:ext cx="886690" cy="36406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054109" y="5774276"/>
            <a:ext cx="40085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FF0000"/>
                </a:solidFill>
              </a:rPr>
              <a:t>DynamoDB</a:t>
            </a:r>
            <a:r>
              <a:rPr lang="en-US" sz="2000" dirty="0">
                <a:solidFill>
                  <a:srgbClr val="FF0000"/>
                </a:solidFill>
              </a:rPr>
              <a:t> assignment is complete. Let’s start Redshift assignment.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7651" y="270987"/>
            <a:ext cx="38810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DynamoDB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1818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82" y="1360849"/>
            <a:ext cx="10307782" cy="46863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495743" y="831307"/>
            <a:ext cx="10167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 to AWS Management Console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Amazon Redshift  Provisioned clusters dashboard  Create Cluster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547638" y="2972080"/>
            <a:ext cx="972579" cy="31606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247651" y="270987"/>
            <a:ext cx="4148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Amazon Redshift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885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328022" y="6382410"/>
            <a:ext cx="5969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Keep the remaining settings as it is and click on Create Cluster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19" y="787378"/>
            <a:ext cx="5492227" cy="55210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362" y="270987"/>
            <a:ext cx="4165601" cy="250933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714" y="2854293"/>
            <a:ext cx="5568167" cy="37866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47651" y="270987"/>
            <a:ext cx="4148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Amazon Redshift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908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59" y="1173014"/>
            <a:ext cx="11286882" cy="51400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3666309" y="4448995"/>
            <a:ext cx="47474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Cluster got created. Let’s open the query editor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09090" y="5532779"/>
            <a:ext cx="8857673" cy="2676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645237" y="5020165"/>
            <a:ext cx="1330036" cy="261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247651" y="270987"/>
            <a:ext cx="4148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Amazon Redshift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016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414" y="1416522"/>
            <a:ext cx="11360728" cy="51887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879447" y="2541986"/>
            <a:ext cx="1679025" cy="2473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3401560" y="889921"/>
            <a:ext cx="52924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The below page will be opened. Select the cluster.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7651" y="270987"/>
            <a:ext cx="4148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Amazon Redshift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2479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1809" y="3062862"/>
            <a:ext cx="5539630" cy="29961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Rectangle 12"/>
          <p:cNvSpPr/>
          <p:nvPr/>
        </p:nvSpPr>
        <p:spPr>
          <a:xfrm>
            <a:off x="7032568" y="671097"/>
            <a:ext cx="2938112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This page will be opened. 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12606" y="2530111"/>
            <a:ext cx="43780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Let’s create a csv file and upload it to s3.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88" y="862090"/>
            <a:ext cx="4549534" cy="55402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6418824" y="1195784"/>
            <a:ext cx="416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Choose temporary credentials and enter the username chosen in the previous step. </a:t>
            </a:r>
            <a:endParaRPr lang="en-IN" dirty="0"/>
          </a:p>
        </p:txBody>
      </p:sp>
      <p:sp>
        <p:nvSpPr>
          <p:cNvPr id="11" name="TextBox 10"/>
          <p:cNvSpPr txBox="1"/>
          <p:nvPr/>
        </p:nvSpPr>
        <p:spPr>
          <a:xfrm>
            <a:off x="247651" y="270987"/>
            <a:ext cx="4148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Amazon Redshift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91955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026" y="1250161"/>
            <a:ext cx="5143946" cy="538780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6" name="Rectangle 55"/>
          <p:cNvSpPr/>
          <p:nvPr/>
        </p:nvSpPr>
        <p:spPr>
          <a:xfrm>
            <a:off x="618764" y="2370775"/>
            <a:ext cx="2401527" cy="6495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3056285" y="1949217"/>
            <a:ext cx="2398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Choose standard create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47651" y="270987"/>
            <a:ext cx="3418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MariaDB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5743" y="831307"/>
            <a:ext cx="71734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 to AWS Management Console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RDS  Databases  Create Database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93229" y="4849222"/>
            <a:ext cx="2370577" cy="849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2631412" y="3361980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Choose </a:t>
            </a:r>
            <a:r>
              <a:rPr lang="en-US" dirty="0" err="1">
                <a:solidFill>
                  <a:srgbClr val="FF0000"/>
                </a:solidFill>
              </a:rPr>
              <a:t>MariaDB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22233" y="1305938"/>
            <a:ext cx="25915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Templates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Free Tier 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109" y="1780569"/>
            <a:ext cx="5082980" cy="46638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7649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6" grpId="0"/>
      <p:bldP spid="8" grpId="0" animBg="1"/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7" y="3974117"/>
            <a:ext cx="7158183" cy="271936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53" y="880352"/>
            <a:ext cx="11360728" cy="25614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5246253" y="517208"/>
            <a:ext cx="25769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CSV file is uploaded to S3 bucket.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7231" y="3167857"/>
            <a:ext cx="11148296" cy="209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782263" y="3521719"/>
            <a:ext cx="85621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0000"/>
                </a:solidFill>
              </a:rPr>
              <a:t>Let’s g</a:t>
            </a:r>
            <a:r>
              <a:rPr lang="en-US" altLang="en-US" sz="1400" dirty="0">
                <a:solidFill>
                  <a:srgbClr val="FF0000"/>
                </a:solidFill>
              </a:rPr>
              <a:t>o to IAM and create a new role with permissions to access S3 and then Attach the role to our Redshift cluster. 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63345" y="4881686"/>
            <a:ext cx="39254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Created a role for Redshift to access S3. Let’s Attach it to our Redshift cluster.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42579" y="6245256"/>
            <a:ext cx="1828801" cy="2201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/>
          <p:cNvSpPr txBox="1"/>
          <p:nvPr/>
        </p:nvSpPr>
        <p:spPr>
          <a:xfrm>
            <a:off x="247651" y="270987"/>
            <a:ext cx="4148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Amazon Redshift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4071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7" grpId="0"/>
      <p:bldP spid="10" grpId="0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08" y="1046285"/>
            <a:ext cx="11305310" cy="526419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3389745" y="4745566"/>
            <a:ext cx="44519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Choose the cluster </a:t>
            </a:r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 Actions  Manage IAM roles</a:t>
            </a:r>
            <a:endParaRPr lang="en-IN" sz="16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541164" y="3659910"/>
            <a:ext cx="1930400" cy="2470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247651" y="270987"/>
            <a:ext cx="4148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Amazon Redshift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654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1" y="976452"/>
            <a:ext cx="5414876" cy="356783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1810327" y="4236514"/>
            <a:ext cx="22878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click on Associate and Save.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701947" y="4244882"/>
            <a:ext cx="942107" cy="3178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6347111" y="2793048"/>
            <a:ext cx="5597238" cy="35394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Created a table using the query: </a:t>
            </a:r>
            <a:br>
              <a:rPr lang="en-US" sz="1400" dirty="0">
                <a:solidFill>
                  <a:srgbClr val="FF0000"/>
                </a:solidFill>
              </a:rPr>
            </a:br>
            <a:r>
              <a:rPr lang="en-US" sz="1400" dirty="0">
                <a:solidFill>
                  <a:srgbClr val="00B0F0"/>
                </a:solidFill>
              </a:rPr>
              <a:t>CREATE TABLE </a:t>
            </a:r>
            <a:r>
              <a:rPr lang="en-US" sz="1400" dirty="0" err="1">
                <a:solidFill>
                  <a:srgbClr val="00B0F0"/>
                </a:solidFill>
              </a:rPr>
              <a:t>sample_table</a:t>
            </a:r>
            <a:r>
              <a:rPr lang="en-US" sz="1400" dirty="0">
                <a:solidFill>
                  <a:srgbClr val="00B0F0"/>
                </a:solidFill>
              </a:rPr>
              <a:t> ( </a:t>
            </a:r>
          </a:p>
          <a:p>
            <a:r>
              <a:rPr lang="en-US" sz="1400" dirty="0">
                <a:solidFill>
                  <a:srgbClr val="00B0F0"/>
                </a:solidFill>
              </a:rPr>
              <a:t>	id INT, </a:t>
            </a:r>
          </a:p>
          <a:p>
            <a:r>
              <a:rPr lang="en-US" sz="1400" dirty="0">
                <a:solidFill>
                  <a:srgbClr val="00B0F0"/>
                </a:solidFill>
              </a:rPr>
              <a:t>	name VARCHAR(50), </a:t>
            </a:r>
          </a:p>
          <a:p>
            <a:r>
              <a:rPr lang="en-US" sz="1400" dirty="0">
                <a:solidFill>
                  <a:srgbClr val="00B0F0"/>
                </a:solidFill>
              </a:rPr>
              <a:t>	age INT </a:t>
            </a:r>
          </a:p>
          <a:p>
            <a:r>
              <a:rPr lang="en-US" sz="1400" dirty="0">
                <a:solidFill>
                  <a:srgbClr val="00B0F0"/>
                </a:solidFill>
              </a:rPr>
              <a:t>);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FF0000"/>
                </a:solidFill>
              </a:rPr>
              <a:t>Then executed the following SQL command to copy data from S3 bucket: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rgbClr val="FF0000"/>
              </a:solidFill>
            </a:endParaRPr>
          </a:p>
          <a:p>
            <a:r>
              <a:rPr lang="en-IN" sz="1400" dirty="0">
                <a:solidFill>
                  <a:srgbClr val="00B0F0"/>
                </a:solidFill>
              </a:rPr>
              <a:t>COPY </a:t>
            </a:r>
            <a:r>
              <a:rPr lang="en-IN" sz="1400" dirty="0" err="1">
                <a:solidFill>
                  <a:srgbClr val="00B0F0"/>
                </a:solidFill>
              </a:rPr>
              <a:t>sample_table</a:t>
            </a:r>
            <a:endParaRPr lang="en-IN" sz="1400" dirty="0">
              <a:solidFill>
                <a:srgbClr val="00B0F0"/>
              </a:solidFill>
            </a:endParaRPr>
          </a:p>
          <a:p>
            <a:r>
              <a:rPr lang="en-IN" sz="1400" dirty="0">
                <a:solidFill>
                  <a:srgbClr val="00B0F0"/>
                </a:solidFill>
              </a:rPr>
              <a:t>FROM 's3://redshift-assignment-for-</a:t>
            </a:r>
            <a:r>
              <a:rPr lang="en-IN" sz="1400" dirty="0" err="1">
                <a:solidFill>
                  <a:srgbClr val="00B0F0"/>
                </a:solidFill>
              </a:rPr>
              <a:t>intellipaat</a:t>
            </a:r>
            <a:r>
              <a:rPr lang="en-IN" sz="1400" dirty="0">
                <a:solidFill>
                  <a:srgbClr val="00B0F0"/>
                </a:solidFill>
              </a:rPr>
              <a:t>/sampledata.csv'</a:t>
            </a:r>
          </a:p>
          <a:p>
            <a:r>
              <a:rPr lang="en-IN" sz="1400" dirty="0">
                <a:solidFill>
                  <a:srgbClr val="00B0F0"/>
                </a:solidFill>
              </a:rPr>
              <a:t>IAM_ROLE '</a:t>
            </a:r>
            <a:r>
              <a:rPr lang="en-IN" sz="1400" dirty="0" err="1">
                <a:solidFill>
                  <a:srgbClr val="00B0F0"/>
                </a:solidFill>
              </a:rPr>
              <a:t>arn:aws:iam</a:t>
            </a:r>
            <a:r>
              <a:rPr lang="en-IN" sz="1400" dirty="0">
                <a:solidFill>
                  <a:srgbClr val="00B0F0"/>
                </a:solidFill>
              </a:rPr>
              <a:t>::339712767685:role/S3AccesstoRedshiftRole'</a:t>
            </a:r>
          </a:p>
          <a:p>
            <a:r>
              <a:rPr lang="en-IN" sz="1400" dirty="0">
                <a:solidFill>
                  <a:srgbClr val="00B0F0"/>
                </a:solidFill>
              </a:rPr>
              <a:t>CSV</a:t>
            </a:r>
          </a:p>
          <a:p>
            <a:r>
              <a:rPr lang="en-IN" sz="1400" dirty="0">
                <a:solidFill>
                  <a:srgbClr val="00B0F0"/>
                </a:solidFill>
              </a:rPr>
              <a:t>IGNOREHEADER 1;</a:t>
            </a:r>
          </a:p>
          <a:p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Query is successful. It loaded 3 records into the table </a:t>
            </a:r>
            <a:r>
              <a:rPr lang="en-US" sz="1400" dirty="0" err="1">
                <a:solidFill>
                  <a:srgbClr val="FF0000"/>
                </a:solidFill>
              </a:rPr>
              <a:t>sample_data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7651" y="270987"/>
            <a:ext cx="4148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Amazon Redshift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816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763" y="775214"/>
            <a:ext cx="7932525" cy="59106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7651" y="270987"/>
            <a:ext cx="4148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Amazon Redshift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9643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19" y="1874479"/>
            <a:ext cx="9350550" cy="3589331"/>
          </a:xfrm>
          <a:prstGeom prst="rect">
            <a:avLst/>
          </a:prstGeom>
        </p:spPr>
      </p:pic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3934691" y="1008187"/>
            <a:ext cx="400500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FF0000"/>
                </a:solidFill>
              </a:rPr>
              <a:t>Query the table to ensure the data has been loaded: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B0F0"/>
                </a:solidFill>
              </a:rPr>
              <a:t>	SELECT * FROM </a:t>
            </a:r>
            <a:r>
              <a:rPr lang="en-US" altLang="en-US" sz="1400" dirty="0" err="1">
                <a:solidFill>
                  <a:srgbClr val="00B0F0"/>
                </a:solidFill>
              </a:rPr>
              <a:t>sample_table</a:t>
            </a:r>
            <a:r>
              <a:rPr lang="en-US" altLang="en-US" sz="1400" dirty="0">
                <a:solidFill>
                  <a:srgbClr val="00B0F0"/>
                </a:solidFill>
              </a:rPr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61488" y="4239465"/>
            <a:ext cx="6547104" cy="1464231"/>
          </a:xfrm>
          <a:prstGeom prst="roundRect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rgbClr val="00B050"/>
                </a:solidFill>
              </a:rPr>
              <a:t>This completes our assignment.</a:t>
            </a:r>
          </a:p>
        </p:txBody>
      </p:sp>
      <p:sp>
        <p:nvSpPr>
          <p:cNvPr id="8" name="Rectangle 7"/>
          <p:cNvSpPr/>
          <p:nvPr/>
        </p:nvSpPr>
        <p:spPr>
          <a:xfrm>
            <a:off x="5540028" y="3025683"/>
            <a:ext cx="1775169" cy="2347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247651" y="270987"/>
            <a:ext cx="4148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Amazon Redshift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7641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027980" y="264429"/>
            <a:ext cx="1967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sz="3600" dirty="0"/>
              <a:t>Summary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54572" y="1040071"/>
            <a:ext cx="8314664" cy="529375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IN" sz="2000" dirty="0"/>
              <a:t>Created a </a:t>
            </a:r>
            <a:r>
              <a:rPr lang="en-IN" sz="2000" dirty="0" err="1"/>
              <a:t>MariaDB</a:t>
            </a:r>
            <a:r>
              <a:rPr lang="en-IN" sz="2000" dirty="0"/>
              <a:t> RDS Database</a:t>
            </a:r>
            <a:r>
              <a:rPr lang="en-US" sz="2000" dirty="0"/>
              <a:t>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Connected to the DB using SQL Client on Windows.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Connected to the DB using a Linux-Based EC2 Instance.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Created an </a:t>
            </a:r>
            <a:r>
              <a:rPr lang="en-US" sz="2000" dirty="0" err="1"/>
              <a:t>AuroraDB</a:t>
            </a:r>
            <a:r>
              <a:rPr lang="en-US" sz="2000" dirty="0"/>
              <a:t> database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Created 2 read replicas in different AZs.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Created a </a:t>
            </a:r>
            <a:r>
              <a:rPr lang="en-US" sz="2000" dirty="0" err="1"/>
              <a:t>DynamoDB</a:t>
            </a:r>
            <a:r>
              <a:rPr lang="en-US" sz="2000" dirty="0"/>
              <a:t> table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Added 5 items into this table.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Created backup of this table and deleted it.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Created a Redshift data warehouse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Created a cluster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Executed </a:t>
            </a:r>
            <a:r>
              <a:rPr lang="en-US" sz="2000" dirty="0" err="1"/>
              <a:t>sql</a:t>
            </a:r>
            <a:r>
              <a:rPr lang="en-US" sz="2000" dirty="0"/>
              <a:t> queries for create table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Created an IAM role for redshift to access S3.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Uploaded a csv file to s3 bucket and copied csv data to the above table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sz="2000" dirty="0"/>
              <a:t>Then executed </a:t>
            </a:r>
            <a:r>
              <a:rPr lang="en-US" sz="2000" dirty="0" err="1"/>
              <a:t>sql</a:t>
            </a:r>
            <a:r>
              <a:rPr lang="en-US" sz="2000" dirty="0"/>
              <a:t> query to verify the data loading.</a:t>
            </a:r>
          </a:p>
        </p:txBody>
      </p:sp>
    </p:spTree>
    <p:extLst>
      <p:ext uri="{BB962C8B-B14F-4D97-AF65-F5344CB8AC3E}">
        <p14:creationId xmlns:p14="http://schemas.microsoft.com/office/powerpoint/2010/main" val="2292452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51760" y="2418080"/>
            <a:ext cx="6847840" cy="1569660"/>
          </a:xfrm>
          <a:prstGeom prst="rect">
            <a:avLst/>
          </a:prstGeom>
          <a:noFill/>
          <a:ln w="28575"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blipFill>
                  <a:blip r:embed="rId2"/>
                  <a:tile tx="0" ty="0" sx="100000" sy="100000" flip="none" algn="tl"/>
                </a:blipFill>
              </a:rPr>
              <a:t>Thank You.</a:t>
            </a:r>
            <a:endParaRPr lang="en-IN" sz="9600" dirty="0">
              <a:blipFill>
                <a:blip r:embed="rId2"/>
                <a:tile tx="0" ty="0" sx="100000" sy="100000" flip="none" algn="tl"/>
              </a:blipFill>
            </a:endParaRPr>
          </a:p>
        </p:txBody>
      </p:sp>
    </p:spTree>
    <p:extLst>
      <p:ext uri="{BB962C8B-B14F-4D97-AF65-F5344CB8AC3E}">
        <p14:creationId xmlns:p14="http://schemas.microsoft.com/office/powerpoint/2010/main" val="419888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3068" y="1469384"/>
            <a:ext cx="5113463" cy="47248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6132875" y="2567959"/>
            <a:ext cx="1154616" cy="2768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7606767" y="2080552"/>
            <a:ext cx="3445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Give a name to the initial database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19" y="927792"/>
            <a:ext cx="5082980" cy="26748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019" y="3785451"/>
            <a:ext cx="5044877" cy="27510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5136909" y="373794"/>
            <a:ext cx="69257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Keep default settings for Connectivity, Tags and Database Authentication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78703" y="921589"/>
            <a:ext cx="46536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Go to Additional Configuration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43068" y="6351843"/>
            <a:ext cx="5685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Keep the remaining settings to defaults and click on Create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7651" y="270987"/>
            <a:ext cx="3418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MariaDB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912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02" y="819811"/>
            <a:ext cx="11430396" cy="522055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4765964" y="5172761"/>
            <a:ext cx="766618" cy="2859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533236" y="6189081"/>
            <a:ext cx="9125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It takes some time to create this database. Meanwhile download and install MySQL Workbench.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51" y="270987"/>
            <a:ext cx="3418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MariaDB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752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20" y="1196458"/>
            <a:ext cx="11539210" cy="494537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3993231" y="3899730"/>
            <a:ext cx="920514" cy="2104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6400800" y="5378811"/>
            <a:ext cx="19858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Click on Test Connection</a:t>
            </a:r>
            <a:endParaRPr lang="en-IN" sz="1400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64153" y="766473"/>
            <a:ext cx="1034674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Now open MySQL workbench and enter the required details. Click on Store in Vault to enter the password.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825673" y="5781964"/>
            <a:ext cx="968684" cy="2644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/>
          <p:cNvSpPr txBox="1"/>
          <p:nvPr/>
        </p:nvSpPr>
        <p:spPr>
          <a:xfrm>
            <a:off x="247651" y="270987"/>
            <a:ext cx="3418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MariaDB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371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687" y="849406"/>
            <a:ext cx="7902625" cy="51591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4688625" y="2301995"/>
            <a:ext cx="2875958" cy="2472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851490" y="4974496"/>
            <a:ext cx="248901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Connection successful</a:t>
            </a:r>
            <a:endParaRPr lang="en-IN" sz="20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51" y="270987"/>
            <a:ext cx="3418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MariaDB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267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17" y="671097"/>
            <a:ext cx="10825018" cy="57116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2372920" y="6413511"/>
            <a:ext cx="7409208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You can now run SQL queries and manage your database from the SQL client.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7651" y="270987"/>
            <a:ext cx="3418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MariaDB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28330" y="1701631"/>
            <a:ext cx="1179888" cy="4504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032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87" y="3083290"/>
            <a:ext cx="10109399" cy="314666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247651" y="671097"/>
            <a:ext cx="116580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Let’s Connect to the DB using a Linux-Based EC2 Instance. Create an Amazon Linux instance in the same VPC as the database. </a:t>
            </a:r>
          </a:p>
          <a:p>
            <a:r>
              <a:rPr lang="en-US" sz="1600" dirty="0">
                <a:solidFill>
                  <a:srgbClr val="FF0000"/>
                </a:solidFill>
              </a:rPr>
              <a:t>Then install </a:t>
            </a:r>
            <a:r>
              <a:rPr lang="en-IN" sz="1600" dirty="0" err="1">
                <a:solidFill>
                  <a:srgbClr val="FF0000"/>
                </a:solidFill>
              </a:rPr>
              <a:t>MariaDB</a:t>
            </a:r>
            <a:r>
              <a:rPr lang="en-IN" sz="1600" dirty="0">
                <a:solidFill>
                  <a:srgbClr val="FF0000"/>
                </a:solidFill>
              </a:rPr>
              <a:t> client. </a:t>
            </a:r>
          </a:p>
          <a:p>
            <a:r>
              <a:rPr lang="es-ES" sz="1600" dirty="0"/>
              <a:t>	</a:t>
            </a:r>
            <a:r>
              <a:rPr lang="es-ES" sz="1600" b="1" dirty="0">
                <a:solidFill>
                  <a:srgbClr val="FF0000"/>
                </a:solidFill>
              </a:rPr>
              <a:t>sudo </a:t>
            </a:r>
            <a:r>
              <a:rPr lang="es-ES" sz="1600" b="1" dirty="0" err="1">
                <a:solidFill>
                  <a:srgbClr val="FF0000"/>
                </a:solidFill>
              </a:rPr>
              <a:t>yum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update</a:t>
            </a:r>
            <a:r>
              <a:rPr lang="es-ES" sz="1600" b="1" dirty="0">
                <a:solidFill>
                  <a:srgbClr val="FF0000"/>
                </a:solidFill>
              </a:rPr>
              <a:t> -y 	&gt;&gt;&gt;&gt;&gt;	sudo </a:t>
            </a:r>
            <a:r>
              <a:rPr lang="es-ES" sz="1600" b="1" dirty="0" err="1">
                <a:solidFill>
                  <a:srgbClr val="FF0000"/>
                </a:solidFill>
              </a:rPr>
              <a:t>yum</a:t>
            </a:r>
            <a:r>
              <a:rPr lang="es-ES" sz="1600" b="1" dirty="0">
                <a:solidFill>
                  <a:srgbClr val="FF0000"/>
                </a:solidFill>
              </a:rPr>
              <a:t> </a:t>
            </a:r>
            <a:r>
              <a:rPr lang="es-ES" sz="1600" b="1" dirty="0" err="1">
                <a:solidFill>
                  <a:srgbClr val="FF0000"/>
                </a:solidFill>
              </a:rPr>
              <a:t>install</a:t>
            </a:r>
            <a:r>
              <a:rPr lang="es-ES" sz="1600" b="1" dirty="0">
                <a:solidFill>
                  <a:srgbClr val="FF0000"/>
                </a:solidFill>
              </a:rPr>
              <a:t> mariadb105 –y</a:t>
            </a:r>
          </a:p>
          <a:p>
            <a:r>
              <a:rPr lang="en-US" sz="1600" dirty="0"/>
              <a:t>Note the </a:t>
            </a:r>
            <a:r>
              <a:rPr lang="en-US" sz="1600" b="1" dirty="0"/>
              <a:t>Endpoint</a:t>
            </a:r>
            <a:r>
              <a:rPr lang="en-US" sz="1600" dirty="0"/>
              <a:t> and </a:t>
            </a:r>
            <a:r>
              <a:rPr lang="en-US" sz="1600" b="1" dirty="0"/>
              <a:t>Port</a:t>
            </a:r>
            <a:r>
              <a:rPr lang="en-US" sz="1600" dirty="0"/>
              <a:t> from the RDS console as mentioned before.</a:t>
            </a:r>
          </a:p>
          <a:p>
            <a:r>
              <a:rPr lang="en-US" sz="1600" dirty="0">
                <a:solidFill>
                  <a:srgbClr val="FF0000"/>
                </a:solidFill>
              </a:rPr>
              <a:t>Connect to </a:t>
            </a:r>
            <a:r>
              <a:rPr lang="en-US" sz="1600" dirty="0" err="1">
                <a:solidFill>
                  <a:srgbClr val="FF0000"/>
                </a:solidFill>
              </a:rPr>
              <a:t>MariaDB</a:t>
            </a:r>
            <a:r>
              <a:rPr lang="en-US" sz="1600" dirty="0">
                <a:solidFill>
                  <a:srgbClr val="FF0000"/>
                </a:solidFill>
              </a:rPr>
              <a:t> using the below command</a:t>
            </a:r>
            <a:br>
              <a:rPr lang="en-US" sz="1600" dirty="0">
                <a:solidFill>
                  <a:srgbClr val="FF0000"/>
                </a:solidFill>
              </a:rPr>
            </a:br>
            <a:r>
              <a:rPr lang="en-US" sz="1600" dirty="0">
                <a:solidFill>
                  <a:srgbClr val="FF0000"/>
                </a:solidFill>
              </a:rPr>
              <a:t>	</a:t>
            </a:r>
            <a:r>
              <a:rPr lang="en-IN" sz="1600" dirty="0" err="1"/>
              <a:t>mysql</a:t>
            </a:r>
            <a:r>
              <a:rPr lang="en-IN" sz="1600" dirty="0"/>
              <a:t> -h &lt;endpoint&gt; -P &lt;port&gt; -u &lt;username&gt; -p</a:t>
            </a:r>
          </a:p>
          <a:p>
            <a:r>
              <a:rPr lang="en-US" sz="1600" b="1" dirty="0">
                <a:solidFill>
                  <a:srgbClr val="FF0000"/>
                </a:solidFill>
              </a:rPr>
              <a:t>	</a:t>
            </a:r>
            <a:r>
              <a:rPr lang="en-US" sz="1600" b="1" dirty="0" err="1">
                <a:solidFill>
                  <a:srgbClr val="FF0000"/>
                </a:solidFill>
              </a:rPr>
              <a:t>mysql</a:t>
            </a:r>
            <a:r>
              <a:rPr lang="en-US" sz="1600" b="1" dirty="0">
                <a:solidFill>
                  <a:srgbClr val="FF0000"/>
                </a:solidFill>
              </a:rPr>
              <a:t> –h mariadb-assignment.clcsmkoq6e36.ap-south-1.rds.amazonaws.com –P </a:t>
            </a:r>
            <a:r>
              <a:rPr lang="en-IN" sz="1600" dirty="0">
                <a:solidFill>
                  <a:srgbClr val="FF0000"/>
                </a:solidFill>
              </a:rPr>
              <a:t>3306 –u admin –p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r>
              <a:rPr lang="en-US" sz="1600" b="1" dirty="0">
                <a:solidFill>
                  <a:srgbClr val="FF0000"/>
                </a:solidFill>
              </a:rPr>
              <a:t>Enter password when prompted</a:t>
            </a:r>
            <a:endParaRPr lang="en-IN" sz="16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438110" y="6432250"/>
            <a:ext cx="71183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It is successfully connected. you can run SQL commands directly from the terminal.  </a:t>
            </a:r>
            <a:endParaRPr lang="en-IN" sz="1600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7651" y="270987"/>
            <a:ext cx="34186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TASK – </a:t>
            </a:r>
            <a:r>
              <a:rPr lang="en-US" sz="20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MariaDB</a:t>
            </a:r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Assignment</a:t>
            </a:r>
            <a:endParaRPr lang="en-IN" sz="20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577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10410</TotalTime>
  <Words>1249</Words>
  <Application>Microsoft Office PowerPoint</Application>
  <PresentationFormat>Widescreen</PresentationFormat>
  <Paragraphs>162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Aptos</vt:lpstr>
      <vt:lpstr>Arial</vt:lpstr>
      <vt:lpstr>ArialMT</vt:lpstr>
      <vt:lpstr>Calibri</vt:lpstr>
      <vt:lpstr>Calibri Light</vt:lpstr>
      <vt:lpstr>Cambria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Mahesh Zade</cp:lastModifiedBy>
  <cp:revision>549</cp:revision>
  <dcterms:created xsi:type="dcterms:W3CDTF">2023-06-28T15:59:50Z</dcterms:created>
  <dcterms:modified xsi:type="dcterms:W3CDTF">2024-06-28T05:02:40Z</dcterms:modified>
</cp:coreProperties>
</file>